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5" r:id="rId2"/>
  </p:sldMasterIdLst>
  <p:notesMasterIdLst>
    <p:notesMasterId r:id="rId16"/>
  </p:notesMasterIdLst>
  <p:sldIdLst>
    <p:sldId id="256" r:id="rId3"/>
    <p:sldId id="258" r:id="rId4"/>
    <p:sldId id="259" r:id="rId5"/>
    <p:sldId id="260" r:id="rId6"/>
    <p:sldId id="261" r:id="rId7"/>
    <p:sldId id="308" r:id="rId8"/>
    <p:sldId id="310" r:id="rId9"/>
    <p:sldId id="306" r:id="rId10"/>
    <p:sldId id="307" r:id="rId11"/>
    <p:sldId id="309" r:id="rId12"/>
    <p:sldId id="311" r:id="rId13"/>
    <p:sldId id="263" r:id="rId14"/>
    <p:sldId id="26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496E22-1979-4CC0-B1F3-908344FAC7F8}">
  <a:tblStyle styleId="{8D496E22-1979-4CC0-B1F3-908344FAC7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6" d="100"/>
          <a:sy n="206" d="100"/>
        </p:scale>
        <p:origin x="504" y="168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Интернет-магазин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dirty="0" err="1">
                <a:solidFill>
                  <a:schemeClr val="bg1"/>
                </a:solidFill>
              </a:rPr>
              <a:t>Microservice</a:t>
            </a:r>
            <a:r>
              <a:rPr lang="en-US" sz="1600" dirty="0">
                <a:solidFill>
                  <a:schemeClr val="bg1"/>
                </a:solidFill>
              </a:rPr>
              <a:t> Architecture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438896"/>
          </a:xfrm>
        </p:spPr>
        <p:txBody>
          <a:bodyPr/>
          <a:lstStyle/>
          <a:p>
            <a:r>
              <a:rPr lang="ru-RU" sz="1800" dirty="0" smtClean="0"/>
              <a:t>Немного о развёртывании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03" y="1292255"/>
            <a:ext cx="2869271" cy="570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1566" y="921395"/>
            <a:ext cx="272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Тестовый стенд состоит из 1 мастер-ноды и 2 воркеров на </a:t>
            </a:r>
            <a:r>
              <a:rPr lang="en-US" sz="1000" dirty="0" smtClean="0"/>
              <a:t>Ubuntu</a:t>
            </a:r>
            <a:endParaRPr lang="ru-RU" sz="1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04" y="2471475"/>
            <a:ext cx="2869270" cy="16373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1565" y="2060742"/>
            <a:ext cx="289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Развёртывание осуществляется через </a:t>
            </a:r>
            <a:r>
              <a:rPr lang="en-US" sz="1000" dirty="0" smtClean="0"/>
              <a:t>Helm. </a:t>
            </a:r>
            <a:r>
              <a:rPr lang="ru-RU" sz="1000" dirty="0" smtClean="0"/>
              <a:t>Для каждого сервиса используется своя БД</a:t>
            </a:r>
            <a:endParaRPr lang="ru-RU" sz="1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40" y="1184391"/>
            <a:ext cx="3191899" cy="9416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7364" y="944749"/>
            <a:ext cx="3611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Для мониторинга развёрнут стек </a:t>
            </a:r>
            <a:r>
              <a:rPr lang="en-US" sz="1000" dirty="0" smtClean="0"/>
              <a:t>Prometheus + </a:t>
            </a:r>
            <a:r>
              <a:rPr lang="en-US" sz="1000" dirty="0" err="1" smtClean="0"/>
              <a:t>Grafana</a:t>
            </a:r>
            <a:endParaRPr lang="ru-RU" sz="1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40" y="2418852"/>
            <a:ext cx="3238315" cy="6690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7365" y="2170777"/>
            <a:ext cx="4178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Для доступа внутрь кластера извне используется </a:t>
            </a:r>
            <a:r>
              <a:rPr lang="en-US" sz="1000" dirty="0" err="1" smtClean="0"/>
              <a:t>MetalLB</a:t>
            </a:r>
            <a:endParaRPr lang="ru-RU" sz="1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140" y="3399402"/>
            <a:ext cx="3131558" cy="3536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7365" y="3153180"/>
            <a:ext cx="4178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В качестве </a:t>
            </a:r>
            <a:r>
              <a:rPr lang="en-US" sz="1000" dirty="0" smtClean="0"/>
              <a:t>ingress-</a:t>
            </a:r>
            <a:r>
              <a:rPr lang="ru-RU" sz="1000" dirty="0" smtClean="0"/>
              <a:t>контроллера выступает </a:t>
            </a:r>
            <a:r>
              <a:rPr lang="en-US" sz="1000" dirty="0" smtClean="0"/>
              <a:t>NGINX-controller</a:t>
            </a:r>
            <a:endParaRPr lang="ru-RU" sz="10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140" y="4024185"/>
            <a:ext cx="2953162" cy="1619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97365" y="3777964"/>
            <a:ext cx="4178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Брокером сообщений выбран </a:t>
            </a:r>
            <a:r>
              <a:rPr lang="en-US" sz="1000" dirty="0" err="1" smtClean="0"/>
              <a:t>RabbitMQ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24466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проекта </a:t>
            </a:r>
            <a:endParaRPr lang="ru-RU" dirty="0"/>
          </a:p>
        </p:txBody>
      </p:sp>
      <p:pic>
        <p:nvPicPr>
          <p:cNvPr id="3" name="Google Shape;372;p92"/>
          <p:cNvPicPr preferRelativeResize="0"/>
          <p:nvPr/>
        </p:nvPicPr>
        <p:blipFill rotWithShape="1">
          <a:blip r:embed="rId2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4;p92"/>
          <p:cNvSpPr txBox="1"/>
          <p:nvPr/>
        </p:nvSpPr>
        <p:spPr>
          <a:xfrm>
            <a:off x="1180426" y="1927858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Демонстрация проекта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006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2893988808"/>
              </p:ext>
            </p:extLst>
          </p:nvPr>
        </p:nvGraphicFramePr>
        <p:xfrm>
          <a:off x="952500" y="1718400"/>
          <a:ext cx="7239000" cy="2238636"/>
        </p:xfrm>
        <a:graphic>
          <a:graphicData uri="http://schemas.openxmlformats.org/drawingml/2006/table">
            <a:tbl>
              <a:tblPr>
                <a:noFill/>
                <a:tableStyleId>{8D496E22-1979-4CC0-B1F3-908344FAC7F8}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процессе выполнения были получены навыки декомпозиции приложения на </a:t>
                      </a:r>
                      <a:r>
                        <a:rPr lang="ru-RU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микросервисы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Изучены способы реализации взаимодействия микросервисов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 опыт развёртывания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приложений в кластере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Освоены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способы мониторинга системы в процессе эксплуатации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54134" y="42795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2800" dirty="0"/>
              <a:t>Интернет-магазин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776185" y="2704618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Артём Воропай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776185" y="3300499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 smtClean="0">
                <a:latin typeface="Roboto Medium"/>
                <a:ea typeface="Roboto Medium"/>
                <a:cs typeface="Roboto Medium"/>
                <a:sym typeface="Roboto Medium"/>
              </a:rPr>
              <a:t>Fullstack</a:t>
            </a:r>
            <a:r>
              <a:rPr lang="en-US" sz="1300" dirty="0" smtClean="0"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04"/>
                    </a14:imgEffect>
                    <a14:imgEffect>
                      <a14:saturation sa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087" y="2128636"/>
            <a:ext cx="2199887" cy="2199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75485695"/>
              </p:ext>
            </p:extLst>
          </p:nvPr>
        </p:nvGraphicFramePr>
        <p:xfrm>
          <a:off x="952500" y="1631081"/>
          <a:ext cx="7239000" cy="3119097"/>
        </p:xfrm>
        <a:graphic>
          <a:graphicData uri="http://schemas.openxmlformats.org/drawingml/2006/table">
            <a:tbl>
              <a:tblPr>
                <a:noFill/>
                <a:tableStyleId>{8D496E22-1979-4CC0-B1F3-908344FAC7F8}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6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основные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пользовательские сценарии: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" sz="11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Регистрация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" sz="11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Аутентификация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" sz="11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Пополнение счёта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" sz="11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Оформление заказа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" sz="11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Отправка уведомлений о статусе заказа</a:t>
                      </a:r>
                      <a:endParaRPr sz="11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приложение в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Kubernetes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использованием </a:t>
                      </a:r>
                      <a:r>
                        <a:rPr lang="ru-RU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чартов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Helm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мониторинг состояния системы с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помощью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+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реализации руководствоваться знаниями полученными в ходе обучения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2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766105" y="947450"/>
            <a:ext cx="8003567" cy="62796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Реализация интернет-магазина с использованием микросервисной архитектуры</a:t>
            </a:r>
            <a:endParaRPr sz="15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4113821587"/>
              </p:ext>
            </p:extLst>
          </p:nvPr>
        </p:nvGraphicFramePr>
        <p:xfrm>
          <a:off x="705920" y="1086117"/>
          <a:ext cx="7239000" cy="2489905"/>
        </p:xfrm>
        <a:graphic>
          <a:graphicData uri="http://schemas.openxmlformats.org/drawingml/2006/table">
            <a:tbl>
              <a:tblPr>
                <a:noFill/>
                <a:tableStyleId>{8D496E22-1979-4CC0-B1F3-908344FAC7F8}</a:tableStyleId>
              </a:tblPr>
              <a:tblGrid>
                <a:gridCol w="526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2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Разработка: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FastAPI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SQLAlchemy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Деплой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+ HELM + NGINX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-US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СУБД: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сообщений: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lang="en-US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8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en-US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ru" sz="1400" b="1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Мониторинг: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+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endParaRPr lang="ru-RU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63" y="4041652"/>
            <a:ext cx="643996" cy="6355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031" y="4166090"/>
            <a:ext cx="1538528" cy="3777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564" y="4064039"/>
            <a:ext cx="579602" cy="5347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176" y="4064039"/>
            <a:ext cx="577514" cy="5675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368" y="4008195"/>
            <a:ext cx="678494" cy="6464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0196" y="4084410"/>
            <a:ext cx="705230" cy="6082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860" y="4064039"/>
            <a:ext cx="597410" cy="604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424" y="4022213"/>
            <a:ext cx="652555" cy="66547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1729" y="3977413"/>
            <a:ext cx="670262" cy="710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422219"/>
          </a:xfrm>
        </p:spPr>
        <p:txBody>
          <a:bodyPr/>
          <a:lstStyle/>
          <a:p>
            <a:r>
              <a:rPr lang="ru-RU" sz="1800" dirty="0" smtClean="0"/>
              <a:t>Взаимодействие микросервисов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965" y="867243"/>
            <a:ext cx="4617376" cy="3678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550" y="752943"/>
            <a:ext cx="3764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Для реализации распределённой транзакции при создании заказа применяется оркестрируемая сага</a:t>
            </a:r>
          </a:p>
          <a:p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Оркестратором выступает сервис Заказ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Взаимодействие сервисов организовано через </a:t>
            </a:r>
            <a:r>
              <a:rPr lang="ru-RU" sz="1200" dirty="0" smtClean="0"/>
              <a:t>очереди (</a:t>
            </a:r>
            <a:r>
              <a:rPr lang="en-US" sz="1200" dirty="0" err="1" smtClean="0"/>
              <a:t>RabbitMQ</a:t>
            </a:r>
            <a:r>
              <a:rPr lang="ru-RU" sz="1200" dirty="0" smtClean="0"/>
              <a:t>) и </a:t>
            </a:r>
            <a:r>
              <a:rPr lang="en-US" sz="1200" dirty="0" smtClean="0"/>
              <a:t>REST</a:t>
            </a: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Оркестратор отправляет сообщения в другие сервисы и вычитывает сообщения от них из очереди </a:t>
            </a:r>
            <a:r>
              <a:rPr lang="ru-RU" sz="1200" b="1" dirty="0" smtClean="0"/>
              <a:t>orderChangeState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При получении сообщения о неудачной транзакции, оркестратор отправляет сообщения для запуска компенсирующих </a:t>
            </a:r>
            <a:r>
              <a:rPr lang="ru-RU" sz="1200" dirty="0" smtClean="0"/>
              <a:t>транзакций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При смене статуса сервис Заказ отправляет </a:t>
            </a:r>
            <a:r>
              <a:rPr lang="en-US" sz="1200" dirty="0" smtClean="0"/>
              <a:t>POST</a:t>
            </a:r>
            <a:r>
              <a:rPr lang="ru-RU" sz="1200" dirty="0" smtClean="0"/>
              <a:t>-запрос с информацией в сервис Нотификаций</a:t>
            </a: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38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 smtClean="0"/>
              <a:t>Реализация идемпотентности при регистрации заказа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506" y="2314529"/>
            <a:ext cx="3803864" cy="2211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5254" y="1319182"/>
            <a:ext cx="63311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Применяется ключ </a:t>
            </a:r>
            <a:r>
              <a:rPr lang="ru-RU" dirty="0" smtClean="0"/>
              <a:t>идемпотентности (</a:t>
            </a:r>
            <a:r>
              <a:rPr lang="en-US" dirty="0" smtClean="0"/>
              <a:t>UUID, </a:t>
            </a:r>
            <a:r>
              <a:rPr lang="ru-RU" dirty="0" smtClean="0"/>
              <a:t>генерируемый клиентом)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 добавляется в заголовок </a:t>
            </a:r>
            <a:r>
              <a:rPr lang="ru-RU" dirty="0" smtClean="0"/>
              <a:t>POST-запроса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Сервис сохраняет значение </a:t>
            </a:r>
            <a:r>
              <a:rPr lang="ru-RU" dirty="0" smtClean="0"/>
              <a:t>ключа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запросе проверяется наличие ключа в </a:t>
            </a:r>
            <a:r>
              <a:rPr lang="ru-RU" dirty="0" smtClean="0"/>
              <a:t>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ключ уже существует, запрос отклоняется. </a:t>
            </a:r>
            <a:endParaRPr lang="ru-RU" dirty="0" smtClean="0"/>
          </a:p>
          <a:p>
            <a:r>
              <a:rPr lang="ru-RU" dirty="0" smtClean="0"/>
              <a:t>      Если </a:t>
            </a:r>
            <a:r>
              <a:rPr lang="ru-RU" dirty="0"/>
              <a:t>нет - обрабатывается.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55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117209"/>
            <a:ext cx="8520600" cy="490844"/>
          </a:xfrm>
        </p:spPr>
        <p:txBody>
          <a:bodyPr/>
          <a:lstStyle/>
          <a:p>
            <a:r>
              <a:rPr lang="ru-RU" sz="1800" dirty="0" smtClean="0"/>
              <a:t>Регистрация, аутентификация, пополнение баланса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542926"/>
            <a:ext cx="5909775" cy="42457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61" y="2357945"/>
            <a:ext cx="5246806" cy="132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9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181023"/>
            <a:ext cx="8520600" cy="482729"/>
          </a:xfrm>
        </p:spPr>
        <p:txBody>
          <a:bodyPr/>
          <a:lstStyle/>
          <a:p>
            <a:r>
              <a:rPr lang="ru-RU" sz="1800" dirty="0" smtClean="0"/>
              <a:t>Оформление заказа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5" y="563044"/>
            <a:ext cx="7427344" cy="44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4738</TotalTime>
  <Words>339</Words>
  <Application>Microsoft Office PowerPoint</Application>
  <PresentationFormat>Экран (16:9)</PresentationFormat>
  <Paragraphs>82</Paragraphs>
  <Slides>13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Презентация PowerPoint</vt:lpstr>
      <vt:lpstr>Защита проекта Тема: Интернет-магазин   </vt:lpstr>
      <vt:lpstr>План защиты</vt:lpstr>
      <vt:lpstr>Презентация PowerPoint</vt:lpstr>
      <vt:lpstr>Какие технологии использовались </vt:lpstr>
      <vt:lpstr>Взаимодействие микросервисов</vt:lpstr>
      <vt:lpstr>Реализация идемпотентности при регистрации заказа</vt:lpstr>
      <vt:lpstr>Регистрация, аутентификация, пополнение баланса</vt:lpstr>
      <vt:lpstr>Оформление заказа</vt:lpstr>
      <vt:lpstr>Немного о развёртывании</vt:lpstr>
      <vt:lpstr>Демонстрация проекта </vt:lpstr>
      <vt:lpstr>Выводы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a.voropay</dc:creator>
  <cp:lastModifiedBy>a.voropay</cp:lastModifiedBy>
  <cp:revision>27</cp:revision>
  <dcterms:modified xsi:type="dcterms:W3CDTF">2025-02-22T12:33:40Z</dcterms:modified>
</cp:coreProperties>
</file>